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2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3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1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0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9/27/2023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670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FC33CF-7929-4FA0-A0E8-888B07DD8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8992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3B26-BFC1-4D17-B6C7-FAE03B673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074" y="1799771"/>
            <a:ext cx="3436846" cy="184849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More topics for Lab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DFD4D-6950-44DF-A4D5-85923A59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772" y="4936376"/>
            <a:ext cx="3751913" cy="8471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University of mount union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039288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8FC3-32D7-44FB-A3FA-F7DE5CD0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draw()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F95D-CE5A-40F3-9595-9D80B55C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that responds to keyboard or mouse input must run continuously</a:t>
            </a:r>
          </a:p>
          <a:p>
            <a:r>
              <a:rPr lang="en-US" dirty="0"/>
              <a:t>That’s what code in the draw() block does: runs from top to bottom, then repeats until you hit “stop” or close the window</a:t>
            </a:r>
          </a:p>
          <a:p>
            <a:r>
              <a:rPr lang="en-US" dirty="0"/>
              <a:t>Each trip through draw() is called a frame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The framerate is 60 frames per second by default, but this can be changed.</a:t>
            </a:r>
          </a:p>
        </p:txBody>
      </p:sp>
    </p:spTree>
    <p:extLst>
      <p:ext uri="{BB962C8B-B14F-4D97-AF65-F5344CB8AC3E}">
        <p14:creationId xmlns:p14="http://schemas.microsoft.com/office/powerpoint/2010/main" val="19338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9F76-EAB1-4681-A136-A12652B1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setup()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D4A9-21CA-45A8-88BC-ECE47EC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runs just ONCE when the program starts</a:t>
            </a:r>
          </a:p>
          <a:p>
            <a:r>
              <a:rPr lang="en-US" dirty="0"/>
              <a:t>Typically, you can use this to define starting values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size() </a:t>
            </a:r>
            <a:r>
              <a:rPr lang="en-US" i="0" dirty="0"/>
              <a:t>comes first, followed by </a:t>
            </a:r>
            <a:r>
              <a:rPr lang="en-US" i="0" dirty="0">
                <a:latin typeface="Consolas" panose="020B0609020204030204" pitchFamily="49" charset="0"/>
              </a:rPr>
              <a:t>fill()</a:t>
            </a:r>
            <a:r>
              <a:rPr lang="en-US" i="0" dirty="0"/>
              <a:t>, </a:t>
            </a:r>
            <a:r>
              <a:rPr lang="en-US" i="0" dirty="0">
                <a:latin typeface="Consolas" panose="020B0609020204030204" pitchFamily="49" charset="0"/>
              </a:rPr>
              <a:t>stroke()</a:t>
            </a:r>
            <a:r>
              <a:rPr lang="en-US" i="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84100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2A2D-7E49-4F6D-9FF3-23039DB6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15EC-CBEC-47B4-B115-35C2AB2D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created inside </a:t>
            </a:r>
            <a:r>
              <a:rPr lang="en-US" dirty="0">
                <a:latin typeface="Consolas" panose="020B0609020204030204" pitchFamily="49" charset="0"/>
              </a:rPr>
              <a:t>setup() </a:t>
            </a:r>
            <a:r>
              <a:rPr lang="en-US" dirty="0"/>
              <a:t>can’t be accessed inside </a:t>
            </a:r>
            <a:r>
              <a:rPr lang="en-US" dirty="0">
                <a:latin typeface="Consolas" panose="020B0609020204030204" pitchFamily="49" charset="0"/>
              </a:rPr>
              <a:t>draw()</a:t>
            </a:r>
            <a:r>
              <a:rPr lang="en-US" dirty="0"/>
              <a:t>, and vice versa</a:t>
            </a:r>
          </a:p>
          <a:p>
            <a:r>
              <a:rPr lang="en-US" dirty="0"/>
              <a:t>We can declare variables first so they can be used anywhere in the program</a:t>
            </a:r>
          </a:p>
          <a:p>
            <a:r>
              <a:rPr lang="en-US" dirty="0"/>
              <a:t>These are called </a:t>
            </a:r>
            <a:r>
              <a:rPr lang="en-US" b="1" dirty="0"/>
              <a:t>global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8A36-D563-49AF-B594-4A5026D5D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40" y="2981603"/>
            <a:ext cx="449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5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7F13-D2C8-44BB-966F-7A803F11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66B6-804E-43C9-9B2D-AD755DDCCA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Booleans: true or false</a:t>
            </a:r>
          </a:p>
          <a:p>
            <a:r>
              <a:rPr lang="en-US" dirty="0"/>
              <a:t>Examples: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mousePressed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keyPressed</a:t>
            </a:r>
          </a:p>
          <a:p>
            <a:r>
              <a:rPr lang="en-US" dirty="0"/>
              <a:t>Can be used like this: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574B4-E370-4A13-B8CC-67EAADEF3B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34C6A-8FB3-4992-BDC7-82BD94E8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8" y="3562143"/>
            <a:ext cx="2486025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9561B-4F24-46D1-AD2A-5F41C5F7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98" y="2619373"/>
            <a:ext cx="2724150" cy="3362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8EF9E-78E6-4268-A6C1-7C5DE7B2E058}"/>
              </a:ext>
            </a:extLst>
          </p:cNvPr>
          <p:cNvSpPr txBox="1"/>
          <p:nvPr/>
        </p:nvSpPr>
        <p:spPr>
          <a:xfrm>
            <a:off x="958788" y="4447713"/>
            <a:ext cx="2373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Here, we just have 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if (keyPressed)</a:t>
            </a:r>
          </a:p>
          <a:p>
            <a:r>
              <a:rPr lang="en-US" sz="1400" dirty="0"/>
              <a:t>and Processing interprets that to mean “if </a:t>
            </a:r>
            <a:r>
              <a:rPr lang="en-US" sz="1400" dirty="0">
                <a:latin typeface="Consolas" panose="020B0609020204030204" pitchFamily="49" charset="0"/>
              </a:rPr>
              <a:t>keyPressed</a:t>
            </a:r>
            <a:r>
              <a:rPr lang="en-US" sz="1400" dirty="0"/>
              <a:t> is </a:t>
            </a:r>
            <a:r>
              <a:rPr lang="en-US" sz="1400" dirty="0">
                <a:latin typeface="Consolas" panose="020B0609020204030204" pitchFamily="49" charset="0"/>
              </a:rPr>
              <a:t>true</a:t>
            </a:r>
            <a:r>
              <a:rPr lang="en-US" sz="1400" dirty="0"/>
              <a:t>,” meaning “if a key has been pressed”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B363E2-1C4C-406D-9A86-A342E497492E}"/>
              </a:ext>
            </a:extLst>
          </p:cNvPr>
          <p:cNvSpPr/>
          <p:nvPr/>
        </p:nvSpPr>
        <p:spPr>
          <a:xfrm>
            <a:off x="2858610" y="4447713"/>
            <a:ext cx="584277" cy="3284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96BAF-241D-405D-B91D-14DDD5789536}"/>
              </a:ext>
            </a:extLst>
          </p:cNvPr>
          <p:cNvSpPr txBox="1"/>
          <p:nvPr/>
        </p:nvSpPr>
        <p:spPr>
          <a:xfrm>
            <a:off x="9695249" y="3045041"/>
            <a:ext cx="2496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Here, we have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if mousePressed == true</a:t>
            </a:r>
          </a:p>
          <a:p>
            <a:r>
              <a:rPr lang="en-US" sz="1400" dirty="0"/>
              <a:t>and Processing interprets that to mean “if </a:t>
            </a:r>
            <a:r>
              <a:rPr lang="en-US" sz="1400" dirty="0">
                <a:latin typeface="Consolas" panose="020B0609020204030204" pitchFamily="49" charset="0"/>
              </a:rPr>
              <a:t>mousePressed</a:t>
            </a:r>
            <a:r>
              <a:rPr lang="en-US" sz="1400" dirty="0"/>
              <a:t> is </a:t>
            </a:r>
            <a:r>
              <a:rPr lang="en-US" sz="1400" dirty="0">
                <a:latin typeface="Consolas" panose="020B0609020204030204" pitchFamily="49" charset="0"/>
              </a:rPr>
              <a:t>true</a:t>
            </a:r>
            <a:r>
              <a:rPr lang="en-US" sz="1400" dirty="0"/>
              <a:t>” meaning “if the mouse button has been pressed”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76825-0DEA-43F8-824E-4323968064FA}"/>
              </a:ext>
            </a:extLst>
          </p:cNvPr>
          <p:cNvSpPr txBox="1"/>
          <p:nvPr/>
        </p:nvSpPr>
        <p:spPr>
          <a:xfrm>
            <a:off x="9846870" y="4629323"/>
            <a:ext cx="1926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Either method can be used for </a:t>
            </a:r>
            <a:r>
              <a:rPr lang="en-US" sz="1600" b="1" dirty="0">
                <a:latin typeface="Consolas" panose="020B0609020204030204" pitchFamily="49" charset="0"/>
              </a:rPr>
              <a:t>mousePressed</a:t>
            </a:r>
            <a:r>
              <a:rPr lang="en-US" sz="1600" b="1" dirty="0"/>
              <a:t>, </a:t>
            </a:r>
            <a:r>
              <a:rPr lang="en-US" sz="1600" b="1" dirty="0">
                <a:latin typeface="Consolas" panose="020B0609020204030204" pitchFamily="49" charset="0"/>
              </a:rPr>
              <a:t>keyPressed</a:t>
            </a:r>
            <a:r>
              <a:rPr lang="en-US" sz="1600" b="1" dirty="0"/>
              <a:t>, or any Boolean variable!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B4EBB92-26A1-4289-9112-87E91CF2CBFC}"/>
              </a:ext>
            </a:extLst>
          </p:cNvPr>
          <p:cNvSpPr/>
          <p:nvPr/>
        </p:nvSpPr>
        <p:spPr>
          <a:xfrm>
            <a:off x="9721883" y="2741625"/>
            <a:ext cx="585094" cy="33892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3149-6CA4-4F7A-BD92-7181AAFB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types: characters and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B414-3BDC-49FB-AD25-A58D882DF9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char</a:t>
            </a:r>
            <a:r>
              <a:rPr lang="en-US" dirty="0"/>
              <a:t> (short for character) stores any single character (letter, number, symbol)</a:t>
            </a:r>
          </a:p>
          <a:p>
            <a:r>
              <a:rPr lang="en-US" dirty="0"/>
              <a:t>Specified by single quotes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8BE5F-A96B-41A5-9603-4695D23E6F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stores text data (can be many characters)</a:t>
            </a:r>
          </a:p>
          <a:p>
            <a:r>
              <a:rPr lang="en-US" dirty="0"/>
              <a:t>Specified by double quotes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09991-956C-4BD7-BB1E-20F9D807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3" y="3971925"/>
            <a:ext cx="5648325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E9B11-A807-4E1E-A49D-D4F57A82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83" y="3971925"/>
            <a:ext cx="3019425" cy="5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DB06A-2CF1-43F2-A977-135B2046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26" y="4805362"/>
            <a:ext cx="1762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C37D51-D723-4CE0-815E-3754B759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shortcuts: </a:t>
            </a:r>
            <a:r>
              <a:rPr lang="en-US" dirty="0">
                <a:latin typeface="Consolas" panose="020B0609020204030204" pitchFamily="49" charset="0"/>
              </a:rPr>
              <a:t>+=, -=, *=, /=, ++, --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D6A6EB-7216-4D60-AD02-AC6403FD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x=x+2;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x+=2;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x=x-2;  x-=2;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x=x*2;  x*=2;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x=x/2;  x/=2;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x=x+1;  x++;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x=x-1;  x--;</a:t>
            </a:r>
          </a:p>
        </p:txBody>
      </p:sp>
    </p:spTree>
    <p:extLst>
      <p:ext uri="{BB962C8B-B14F-4D97-AF65-F5344CB8AC3E}">
        <p14:creationId xmlns:p14="http://schemas.microsoft.com/office/powerpoint/2010/main" val="371968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ADC0-C65E-4FF4-98D2-F46D9757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A290-B057-4402-A6A5-A9BB4C9C3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5636" y="2019303"/>
            <a:ext cx="5007110" cy="3243942"/>
          </a:xfrm>
        </p:spPr>
        <p:txBody>
          <a:bodyPr/>
          <a:lstStyle/>
          <a:p>
            <a:r>
              <a:rPr lang="en-US" dirty="0"/>
              <a:t>Logical AND (&amp;&amp;) operator: both sides must be true for this condition to be true.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A8911C-DC78-4FBB-BD40-227F68893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07029"/>
            <a:ext cx="5031769" cy="3243942"/>
          </a:xfrm>
        </p:spPr>
        <p:txBody>
          <a:bodyPr/>
          <a:lstStyle/>
          <a:p>
            <a:r>
              <a:rPr lang="en-US" dirty="0"/>
              <a:t>Logical OR (||) operator: at least one side must be true for this condition to be true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Unlike in English where “or” is used to mean just one (“exclusive or”), the || logical operator is still true if both sides are true!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CF98A-8C0C-42F4-AAF9-40E21D90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5" y="2950711"/>
            <a:ext cx="3009900" cy="13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889D5-D784-4095-A9FD-BDA2ACE5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79" y="4511790"/>
            <a:ext cx="2295525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18973-130C-4648-9069-CFBFBB22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46" y="3641273"/>
            <a:ext cx="3457575" cy="222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1826BE-DDB8-41FF-967E-BE72C43E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383" y="5724070"/>
            <a:ext cx="2476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560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426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Consolas</vt:lpstr>
      <vt:lpstr>Georgia Pro Light</vt:lpstr>
      <vt:lpstr>VaultVTI</vt:lpstr>
      <vt:lpstr>More topics for Lab 2</vt:lpstr>
      <vt:lpstr>The draw() function</vt:lpstr>
      <vt:lpstr> The setup() function</vt:lpstr>
      <vt:lpstr>Global Variables</vt:lpstr>
      <vt:lpstr>Data types: Booleans</vt:lpstr>
      <vt:lpstr>Data types: characters and strings</vt:lpstr>
      <vt:lpstr>Some shortcuts: +=, -=, *=, /=, ++, --</vt:lpstr>
      <vt:lpstr>Comparisons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topics for Lab 2</dc:title>
  <dc:creator>Colin Campbell</dc:creator>
  <cp:lastModifiedBy>Campbell, Colin</cp:lastModifiedBy>
  <cp:revision>7</cp:revision>
  <dcterms:created xsi:type="dcterms:W3CDTF">2022-01-20T18:55:43Z</dcterms:created>
  <dcterms:modified xsi:type="dcterms:W3CDTF">2023-09-27T17:21:11Z</dcterms:modified>
</cp:coreProperties>
</file>